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5" r:id="rId5"/>
    <p:sldId id="257" r:id="rId6"/>
    <p:sldId id="260" r:id="rId7"/>
    <p:sldId id="261" r:id="rId8"/>
    <p:sldId id="262" r:id="rId9"/>
    <p:sldId id="259" r:id="rId10"/>
    <p:sldId id="263" r:id="rId11"/>
    <p:sldId id="264" r:id="rId1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553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4320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3491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2B4E4-1F24-437E-ACEB-F535A679EB1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C1CF1-0BE1-42C9-92B0-80175CF205A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30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02A2B-C961-4B8A-9928-14FD15804AB6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B5C6-11EB-46CB-9DCD-F2CD49C1B44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46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4020F-3DB1-444A-83B4-63FC025B014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C8F54-8C63-4658-B8B3-4B951AD8B9A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87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3D577-B38C-4C4E-8EFA-59269BF8E1E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DF483-ABF3-4829-A04C-41697A393168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19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EF773-4672-4BD6-8F9B-3258936A2F7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D4DDD-5DCC-442C-A7FE-4DBA18684645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66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C481B-3F71-472B-8E1B-FC656ED8C77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C774D-58E5-42D4-8CDC-DBC5E67F9D4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45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BB7C-D5C6-4A4B-BF9E-8EC07F66F995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960C4-010D-4B11-988A-FE7EA5CE8E95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98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6AE1-A81B-471A-92D8-7623F364178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7245C-0A85-489D-8356-0857FB55F126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52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8404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1C08B-D6D7-49FA-97FB-42801E417E7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E40C4-665E-4D96-8A96-36387034949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6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510B0-F0C5-48C2-B840-2C1FD158A01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4DD7B-8982-4F67-9AFC-8552D6D7069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72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5C2E9-4084-4407-98F6-3719718120A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2F98-7B5F-4FB0-9F21-6B166B3C5D3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02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4892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8622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2174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66892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6003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492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4897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B7492-485D-4209-BD4C-5951D17C802F}" type="datetimeFigureOut">
              <a:rPr lang="es-AR" smtClean="0"/>
              <a:t>03/04/2019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91823-87A8-4F76-A2E1-BB5748CB2E6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9071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9466EC-2206-4E57-AE11-A6F7000084B8}" type="datetimeFigureOut">
              <a:rPr lang="es-E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03/04/2019</a:t>
            </a:fld>
            <a:endParaRPr lang="es-E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04955-8A37-4CC8-999A-D4A9C81102C3}" type="slidenum">
              <a:rPr lang="es-E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26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4" t="12989" r="18982" b="17645"/>
          <a:stretch/>
        </p:blipFill>
        <p:spPr>
          <a:xfrm>
            <a:off x="35496" y="0"/>
            <a:ext cx="9108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90662"/>
            <a:ext cx="8784976" cy="1858218"/>
          </a:xfrm>
        </p:spPr>
        <p:txBody>
          <a:bodyPr/>
          <a:lstStyle/>
          <a:p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Discurso del Santo </a:t>
            </a:r>
            <a:r>
              <a:rPr lang="es-A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adre </a:t>
            </a:r>
            <a:r>
              <a:rPr lang="es-A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rancisco </a:t>
            </a:r>
            <a:b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LOS DIRECTORES NACIONALES DE LAS OBRAS MISIONALES PONTIFICIAS </a:t>
            </a:r>
            <a:b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 Clementina, Viernes, 1 de junio de 2018</a:t>
            </a:r>
            <a:b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AR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359421"/>
            <a:ext cx="8712968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AR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María, cuando fue a ver a Isabel, no lo hizo como algo personal, fue como misionera. Fue como sierva del Señor que llevaba en su seno: de ella misma no dijo nada, solo llevó al Hijo y alabó al Señor. Una cosa es cierta: iba deprisa. Ella nos enseña esta fiel premura, esta espiritualidad de la urgencia. La prontitud de la fidelidad y de la adoración. No era ella la protagonista, sino la sierva del único Protagonista de la misión.</a:t>
            </a:r>
          </a:p>
          <a:p>
            <a:pPr marL="0" indent="0" algn="ctr">
              <a:buNone/>
            </a:pPr>
            <a:r>
              <a:rPr lang="es-AR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FRANCISCO </a:t>
            </a:r>
            <a:endParaRPr lang="es-AR" sz="3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5837816"/>
            <a:ext cx="867470" cy="9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8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es-AR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Juguemos</a:t>
            </a:r>
            <a:endParaRPr lang="es-AR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63938" y="765175"/>
            <a:ext cx="720725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24300" y="5229225"/>
            <a:ext cx="2376488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GLESIA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03575" y="3338513"/>
            <a:ext cx="3529013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   MUNIÓN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067175" y="765175"/>
            <a:ext cx="3097213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ERSONAS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03575" y="4581525"/>
            <a:ext cx="3744913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  CARISTÍA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800225" y="2060575"/>
            <a:ext cx="3851275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JESUC   ISTO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916238" y="1393825"/>
            <a:ext cx="3816350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FR   NCISCO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124075" y="2690813"/>
            <a:ext cx="1655763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916238" y="3986213"/>
            <a:ext cx="352742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   UEÑEZ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843213" y="5876925"/>
            <a:ext cx="4321175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FR   TERNIDAD</a:t>
            </a:r>
          </a:p>
        </p:txBody>
      </p:sp>
      <p:sp>
        <p:nvSpPr>
          <p:cNvPr id="15" name="14 Elipse"/>
          <p:cNvSpPr/>
          <p:nvPr/>
        </p:nvSpPr>
        <p:spPr>
          <a:xfrm>
            <a:off x="6227763" y="5373688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6" name="15 Elipse"/>
          <p:cNvSpPr/>
          <p:nvPr/>
        </p:nvSpPr>
        <p:spPr>
          <a:xfrm>
            <a:off x="7164388" y="908050"/>
            <a:ext cx="539750" cy="54133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7" name="16 Elipse"/>
          <p:cNvSpPr/>
          <p:nvPr/>
        </p:nvSpPr>
        <p:spPr>
          <a:xfrm>
            <a:off x="6659563" y="1503363"/>
            <a:ext cx="541337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18" name="17 Elipse"/>
          <p:cNvSpPr/>
          <p:nvPr/>
        </p:nvSpPr>
        <p:spPr>
          <a:xfrm>
            <a:off x="5784850" y="2170113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9" name="18 Elipse"/>
          <p:cNvSpPr/>
          <p:nvPr/>
        </p:nvSpPr>
        <p:spPr>
          <a:xfrm>
            <a:off x="4356100" y="2708275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20" name="19 Elipse"/>
          <p:cNvSpPr/>
          <p:nvPr/>
        </p:nvSpPr>
        <p:spPr>
          <a:xfrm>
            <a:off x="6624638" y="3429000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21" name="20 Elipse"/>
          <p:cNvSpPr/>
          <p:nvPr/>
        </p:nvSpPr>
        <p:spPr>
          <a:xfrm>
            <a:off x="6156325" y="4076700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22" name="21 Elipse"/>
          <p:cNvSpPr/>
          <p:nvPr/>
        </p:nvSpPr>
        <p:spPr>
          <a:xfrm>
            <a:off x="6750050" y="4652963"/>
            <a:ext cx="55880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sp>
        <p:nvSpPr>
          <p:cNvPr id="23" name="22 Elipse"/>
          <p:cNvSpPr/>
          <p:nvPr/>
        </p:nvSpPr>
        <p:spPr>
          <a:xfrm>
            <a:off x="7092950" y="5949950"/>
            <a:ext cx="539750" cy="539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81874848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Nuestra Pastoral</a:t>
            </a:r>
            <a:endParaRPr lang="es-AR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85803" y="1333296"/>
            <a:ext cx="2746648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Administrar.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Pagar.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Inventariar.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Planificar.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Preparar.</a:t>
            </a:r>
          </a:p>
          <a:p>
            <a:pPr>
              <a:buFont typeface="Wingdings" panose="05000000000000000000" pitchFamily="2" charset="2"/>
              <a:buChar char="ü"/>
            </a:pPr>
            <a:endParaRPr lang="es-AR" dirty="0" smtClean="0"/>
          </a:p>
          <a:p>
            <a:pPr>
              <a:buFont typeface="Wingdings" panose="05000000000000000000" pitchFamily="2" charset="2"/>
              <a:buChar char="ü"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3037628" y="5661248"/>
            <a:ext cx="29745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es-AR" sz="4400" b="1" i="1" dirty="0" smtClean="0">
                <a:solidFill>
                  <a:srgbClr val="C00000"/>
                </a:solidFill>
              </a:rPr>
              <a:t>Anunciar.</a:t>
            </a:r>
            <a:endParaRPr lang="es-AR" sz="44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057572"/>
            <a:ext cx="14144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58" y="559204"/>
            <a:ext cx="2126556" cy="127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6" y="1454197"/>
            <a:ext cx="2133476" cy="103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20" y="2780928"/>
            <a:ext cx="104008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480" y="3789040"/>
            <a:ext cx="1309148" cy="101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40" y="4997243"/>
            <a:ext cx="1971714" cy="166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25" y="4295266"/>
            <a:ext cx="1385737" cy="125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567" y="2449314"/>
            <a:ext cx="840433" cy="86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340" y="4812643"/>
            <a:ext cx="896144" cy="105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723" y="3906941"/>
            <a:ext cx="988765" cy="7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89" y="2318965"/>
            <a:ext cx="1286669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9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79512" y="4869160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</a:t>
            </a:r>
            <a:r>
              <a:rPr lang="es-AR" sz="3200" dirty="0" smtClean="0"/>
              <a:t> Despertar aún más la conciencia misionera de la </a:t>
            </a:r>
            <a:r>
              <a:rPr lang="es-AR" sz="3200" i="1" dirty="0" err="1" smtClean="0"/>
              <a:t>Missio</a:t>
            </a:r>
            <a:r>
              <a:rPr lang="es-AR" sz="3200" i="1" dirty="0" smtClean="0"/>
              <a:t> ad Gentes</a:t>
            </a:r>
            <a:r>
              <a:rPr lang="es-AR" sz="3200" dirty="0" smtClean="0"/>
              <a:t> y de retomar con un nuevo impulso la transformación misionera de la vida y de la pastoral.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34414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Guía para el Mes Misionero Extraordinario.</a:t>
            </a:r>
            <a:endParaRPr lang="es-AR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AR" dirty="0" smtClean="0"/>
              <a:t>Contribución realizada con los aportes provenientes de cristianos de todo el mundo y dirigida a los cristianos de todo el mundo.</a:t>
            </a:r>
          </a:p>
          <a:p>
            <a:pPr marL="0" indent="0">
              <a:buNone/>
            </a:pPr>
            <a:endParaRPr lang="es-AR" sz="1000" dirty="0" smtClean="0"/>
          </a:p>
          <a:p>
            <a:pPr marL="0" indent="0">
              <a:buNone/>
            </a:pPr>
            <a:r>
              <a:rPr lang="es-AR" dirty="0" smtClean="0"/>
              <a:t>La </a:t>
            </a:r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PRIMERA PARTE</a:t>
            </a:r>
            <a:r>
              <a:rPr lang="es-AR" dirty="0" smtClean="0"/>
              <a:t>: «El encuentro con Jesucristo»</a:t>
            </a:r>
          </a:p>
          <a:p>
            <a:pPr marL="0" indent="0">
              <a:buNone/>
            </a:pPr>
            <a:r>
              <a:rPr lang="es-AR" dirty="0" smtClean="0"/>
              <a:t>La </a:t>
            </a:r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SEGUNDA PARTE</a:t>
            </a:r>
            <a:r>
              <a:rPr lang="es-AR" dirty="0" smtClean="0"/>
              <a:t>: «Los testigos de la misión»</a:t>
            </a:r>
          </a:p>
          <a:p>
            <a:pPr marL="0" indent="0">
              <a:buNone/>
            </a:pPr>
            <a:r>
              <a:rPr lang="es-AR" dirty="0" smtClean="0"/>
              <a:t>La </a:t>
            </a:r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TERCERA PARTE</a:t>
            </a:r>
            <a:r>
              <a:rPr lang="es-AR" dirty="0" smtClean="0"/>
              <a:t>: «Consideraciones sobre la misión»</a:t>
            </a:r>
            <a:endParaRPr lang="es-A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8" b="91195" l="2867" r="99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402" b="11048"/>
          <a:stretch/>
        </p:blipFill>
        <p:spPr bwMode="auto">
          <a:xfrm>
            <a:off x="7729061" y="5260213"/>
            <a:ext cx="1413322" cy="1604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858218"/>
          </a:xfrm>
        </p:spPr>
        <p:txBody>
          <a:bodyPr>
            <a:normAutofit/>
          </a:bodyPr>
          <a:lstStyle/>
          <a:p>
            <a:r>
              <a:rPr lang="es-AR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CENTENARIO DE LA PROMULGACIÓN DE LA CARTA APOSTÓLICA «MAXIMUM ILLUD» SOBRE LA ACTIVIDAD </a:t>
            </a:r>
            <a:br>
              <a:rPr lang="es-AR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AR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DESARROLLADA POR LOS MISIONEROS EN EL MUNDO</a:t>
            </a:r>
            <a:endParaRPr lang="es-AR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45960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AR" sz="2800" dirty="0"/>
              <a:t>L</a:t>
            </a:r>
            <a:r>
              <a:rPr lang="es-AR" sz="2800" dirty="0" smtClean="0"/>
              <a:t>a Iglesia, enviada por Cristo para manifestar y comunicar la caridad de Dios a todos los hombres y pueblos, sabe que tiene que llevar a cabo todavía una ingente labor misionera”. </a:t>
            </a:r>
            <a:r>
              <a:rPr lang="nl-NL" sz="2800" b="1" i="1" dirty="0" smtClean="0"/>
              <a:t>Ib, AAS 58 (1966) 959.</a:t>
            </a:r>
          </a:p>
          <a:p>
            <a:pPr marL="0" indent="0">
              <a:buNone/>
            </a:pPr>
            <a:endParaRPr lang="es-AR" sz="1000" b="1" i="1" dirty="0" smtClean="0"/>
          </a:p>
          <a:p>
            <a:pPr marL="0" indent="0" algn="just">
              <a:buNone/>
            </a:pPr>
            <a:r>
              <a:rPr lang="es-AR" sz="2800" dirty="0" smtClean="0"/>
              <a:t>«La misión de Cristo redentor, confiada a la Iglesia, está aún lejos de cumplirse», y que «una mirada global a la humanidad demuestra que esta misión se halla todavía en los comienzos y que debemos comprometernos con todas nuestras energías en su servicio» </a:t>
            </a:r>
            <a:r>
              <a:rPr lang="es-AR" sz="2800" b="1" i="1" dirty="0" smtClean="0"/>
              <a:t>San Juan Pablo II</a:t>
            </a:r>
            <a:r>
              <a:rPr lang="es-AR" sz="2800" b="1" dirty="0" smtClean="0"/>
              <a:t>, Carta </a:t>
            </a:r>
            <a:r>
              <a:rPr lang="es-AR" sz="2800" b="1" dirty="0" err="1" smtClean="0"/>
              <a:t>Enc</a:t>
            </a:r>
            <a:r>
              <a:rPr lang="es-AR" sz="2800" b="1" dirty="0" smtClean="0"/>
              <a:t>. </a:t>
            </a:r>
            <a:r>
              <a:rPr lang="es-AR" sz="2800" b="1" i="1" dirty="0" err="1" smtClean="0"/>
              <a:t>Redemptoris</a:t>
            </a:r>
            <a:r>
              <a:rPr lang="es-AR" sz="2800" b="1" i="1" dirty="0" smtClean="0"/>
              <a:t> </a:t>
            </a:r>
            <a:r>
              <a:rPr lang="es-AR" sz="2800" b="1" i="1" dirty="0" err="1" smtClean="0"/>
              <a:t>missio</a:t>
            </a:r>
            <a:r>
              <a:rPr lang="es-AR" sz="2800" b="1" dirty="0" smtClean="0"/>
              <a:t>, 7/12/1990.</a:t>
            </a:r>
            <a:endParaRPr lang="es-AR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661248"/>
            <a:ext cx="994470" cy="112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8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98178"/>
          </a:xfrm>
        </p:spPr>
        <p:txBody>
          <a:bodyPr>
            <a:noAutofit/>
          </a:bodyPr>
          <a:lstStyle/>
          <a:p>
            <a: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MUNDIAL DE LAS MISIONES DE 2018</a:t>
            </a:r>
            <a:b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“Junto a los jóvenes, llevemos el Evangelio a todos”</a:t>
            </a:r>
            <a:endParaRPr lang="es-AR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lnSpcReduction="10000"/>
          </a:bodyPr>
          <a:lstStyle/>
          <a:p>
            <a:r>
              <a:rPr lang="es-AR" dirty="0" smtClean="0"/>
              <a:t>«La misión refuerza la fe».</a:t>
            </a:r>
          </a:p>
          <a:p>
            <a:r>
              <a:rPr lang="es-AR" dirty="0" smtClean="0"/>
              <a:t>La vida es una misión.</a:t>
            </a:r>
          </a:p>
          <a:p>
            <a:r>
              <a:rPr lang="es-AR" dirty="0" smtClean="0"/>
              <a:t>«Yo soy una misión en esta tierra, y para eso estoy en este mundo». </a:t>
            </a:r>
          </a:p>
          <a:p>
            <a:r>
              <a:rPr lang="es-AR" dirty="0" smtClean="0"/>
              <a:t>La Iglesia, anuncia lo que ha recibido gratuitamente </a:t>
            </a:r>
            <a:r>
              <a:rPr lang="es-A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AR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</a:t>
            </a:r>
            <a:r>
              <a:rPr lang="es-A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Mt 10,8; He 3,6).</a:t>
            </a:r>
          </a:p>
          <a:p>
            <a:r>
              <a:rPr lang="es-AR" dirty="0" smtClean="0"/>
              <a:t>Os invito a preguntaros en todo momento: </a:t>
            </a:r>
            <a:r>
              <a:rPr lang="es-A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«¿Qué haría Cristo en mi lugar?»</a:t>
            </a:r>
            <a:endParaRPr lang="es-A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43438"/>
            <a:ext cx="14144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6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Tareas pastorales</a:t>
            </a:r>
            <a:endParaRPr lang="es-AR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90513"/>
            <a:ext cx="2746648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s-AR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Elite.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Premio.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Poder.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Eterno.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Parcial.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5652120" y="1545754"/>
            <a:ext cx="32403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A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A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Compromiso.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A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Humildad.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A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A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Permanente.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AR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085184"/>
            <a:ext cx="14144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615" l="0" r="100000">
                        <a14:foregroundMark x1="42584" y1="5385" x2="59054" y2="6692"/>
                        <a14:foregroundMark x1="59054" y1="7385" x2="49682" y2="18615"/>
                        <a14:foregroundMark x1="49682" y1="22615" x2="49682" y2="25923"/>
                        <a14:foregroundMark x1="51228" y1="20000" x2="60692" y2="13308"/>
                        <a14:foregroundMark x1="5641" y1="33923" x2="8007" y2="18615"/>
                        <a14:foregroundMark x1="8007" y1="24615" x2="19836" y2="24615"/>
                        <a14:foregroundMark x1="22202" y1="38538" x2="26115" y2="39231"/>
                        <a14:foregroundMark x1="76342" y1="41923" x2="78708" y2="38538"/>
                        <a14:foregroundMark x1="81893" y1="37923" x2="87352" y2="31231"/>
                        <a14:foregroundMark x1="85805" y1="35231" x2="98362" y2="29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64904"/>
            <a:ext cx="3342214" cy="395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11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/>
          <a:lstStyle/>
          <a:p>
            <a:r>
              <a:rPr lang="es-A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Transfiguración del Señor </a:t>
            </a:r>
            <a:r>
              <a:rPr lang="es-A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.(Mt 17, 1-4)</a:t>
            </a:r>
            <a:endParaRPr lang="es-AR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AR" dirty="0" smtClean="0"/>
              <a:t>Anticipo de la Resurrección del Señor.</a:t>
            </a:r>
          </a:p>
          <a:p>
            <a:pPr marL="0" indent="0" algn="ctr">
              <a:buNone/>
            </a:pPr>
            <a:r>
              <a:rPr lang="es-AR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</a:t>
            </a:r>
            <a:r>
              <a:rPr lang="es-AR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Hagamos </a:t>
            </a:r>
            <a:r>
              <a:rPr lang="es-AR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no</a:t>
            </a:r>
            <a:r>
              <a:rPr lang="es-AR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voy a hacer</a:t>
            </a:r>
            <a:r>
              <a:rPr lang="es-AR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endParaRPr lang="es-AR" sz="1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¿Qué vio Pedro?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¿Por qué quiso quedarse ahí?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¿Por qué Jesús no lo permitió?</a:t>
            </a:r>
            <a:endParaRPr lang="es-A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424" y="5373216"/>
            <a:ext cx="1160367" cy="131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98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</TotalTime>
  <Words>504</Words>
  <Application>Microsoft Office PowerPoint</Application>
  <PresentationFormat>Presentación en pantalla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Tema de Office</vt:lpstr>
      <vt:lpstr>1_Tema de Office</vt:lpstr>
      <vt:lpstr>Presentación de PowerPoint</vt:lpstr>
      <vt:lpstr>Juguemos</vt:lpstr>
      <vt:lpstr>Nuestra Pastoral</vt:lpstr>
      <vt:lpstr>Presentación de PowerPoint</vt:lpstr>
      <vt:lpstr>Guía para el Mes Misionero Extraordinario.</vt:lpstr>
      <vt:lpstr>CENTENARIO DE LA PROMULGACIÓN DE LA CARTA APOSTÓLICA «MAXIMUM ILLUD» SOBRE LA ACTIVIDAD  DESARROLLADA POR LOS MISIONEROS EN EL MUNDO</vt:lpstr>
      <vt:lpstr>JORNADA MUNDIAL DE LAS MISIONES DE 2018 “Junto a los jóvenes, llevemos el Evangelio a todos”</vt:lpstr>
      <vt:lpstr>Tareas pastorales</vt:lpstr>
      <vt:lpstr>La Transfiguración del Señor .(Mt 17, 1-4)</vt:lpstr>
      <vt:lpstr>Discurso del Santo Padre Francisco  A LOS DIRECTORES NACIONALES DE LAS OBRAS MISIONALES PONTIFICIAS  Sala Clementina, Viernes, 1 de junio de 2018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</dc:creator>
  <cp:lastModifiedBy>Asus</cp:lastModifiedBy>
  <cp:revision>18</cp:revision>
  <dcterms:created xsi:type="dcterms:W3CDTF">2019-03-28T19:53:43Z</dcterms:created>
  <dcterms:modified xsi:type="dcterms:W3CDTF">2019-04-03T21:26:01Z</dcterms:modified>
</cp:coreProperties>
</file>